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7"/>
  </p:handoutMasterIdLst>
  <p:sldIdLst>
    <p:sldId id="257" r:id="rId2"/>
    <p:sldId id="256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F9066-B832-4127-90AA-62EB03DCEBCD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2DA4C-F7E3-4E68-A959-F71224BA20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FDAE-0AB0-4982-A8A6-217216DDF625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19B14-68B0-4EB9-B3A1-447B7B8BC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://www.maplevalleyfire.org/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images.google.com/imgres?imgurl=http://www.patchgallery.com/main/albums/userpics/10001/thumb_Central_Pierce_Co_Dist_6_v1_WAF.jpg&amp;imgrefurl=http://www.patchgallery.com/main/thumbnails.php?album=47&amp;usg=__yKiPUJ5y8pbGC_GO7pJIl-o9jiQ=&amp;h=79&amp;w=100&amp;sz=4&amp;hl=en&amp;start=9&amp;um=1&amp;tbnid=FvNQGFL9mEeNUM:&amp;tbnh=65&amp;tbnw=82&amp;prev=/images?q=Central+pierce+fire+patch&amp;hl=en&amp;rlz=1T4DMUS_enUS302US302&amp;sa=N&amp;" TargetMode="External"/><Relationship Id="rId5" Type="http://schemas.openxmlformats.org/officeDocument/2006/relationships/hyperlink" Target="http://images.google.com/imgres?imgurl=http://www.emsonline.net/Alerts/logos/Vrfa.gif&amp;imgrefurl=http://www.emsonline.net/Alerts/index.asp&amp;usg=__ADC4IanFx7fHA_0ULAefGOsUFZA=&amp;h=131&amp;w=139&amp;sz=28&amp;hl=en&amp;start=9&amp;um=1&amp;tbnid=k3btvUOjfQFBaM:&amp;tbnh=88&amp;tbnw=93&amp;prev=/images?q=valley+regional+fire+authority&amp;hl=en&amp;rlz=1T4DMUS_enUS302US302&amp;sa=N&amp;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://images.google.com/imgres?imgurl=http://www.emsonline.net/Alerts/logos/SeaTac.gif&amp;imgrefurl=http://www.emsonline.net/Alerts/index.asp&amp;usg=__pgzFq0Lx84Z1Ht7ecoFKuzj0-UY=&amp;h=116&amp;w=118&amp;sz=9&amp;hl=en&amp;start=36&amp;um=1&amp;tbnid=cw5ZDlDGy96wGM:&amp;tbnh=87&amp;tbnw=88&amp;prev=/images?q=SeaTac+Fire+department&amp;ndsp=18&amp;hl=en&amp;rlz=1T4GGLD_enUS310US311&amp;sa=N&amp;start=18&amp;um%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King &amp; Pierce Cooperation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8686800" cy="4876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://www.emsonline.net/Alerts/logos/SKF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052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emsonline.net/Alerts/logos/ken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95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t1.gstatic.com/images?q=tbn:k3btvUOjfQFBaM:http://www.emsonline.net/Alerts/logos/Vrfa.gif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3622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maplevalleyfire.org/Images/badge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886200"/>
            <a:ext cx="1266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1.gstatic.com/images?q=tbn:cw5ZDlDGy96wGM:http://www.emsonline.net/Alerts/logos/SeaTac.gif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4648200"/>
            <a:ext cx="1209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t0.gstatic.com/images?q=tbn:FvNQGFL9mEeNUM:http://www.patchgallery.com/main/albums/userpics/10001/thumb_Central_Pierce_Co_Dist_6_v1_WAF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0" y="5486400"/>
            <a:ext cx="117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4648200" cy="7048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Cooperative Objectives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5029200" cy="5943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/>
              <a:t>Comply with standards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WAC 296-800-16005, 10 &amp; 15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WAC 296-305-02001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000" dirty="0" smtClean="0">
                <a:solidFill>
                  <a:srgbClr val="FF0000"/>
                </a:solidFill>
              </a:rPr>
              <a:t>NFPA 1851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Optimize PPE performance within</a:t>
            </a:r>
          </a:p>
          <a:p>
            <a:pPr marL="457200" indent="-457200"/>
            <a:r>
              <a:rPr lang="en-US" sz="2400" dirty="0" smtClean="0"/>
              <a:t>budget constraints</a:t>
            </a:r>
          </a:p>
          <a:p>
            <a:pPr marL="457200" indent="-457200"/>
            <a:endParaRPr lang="en-US" sz="2200" dirty="0" smtClean="0"/>
          </a:p>
          <a:p>
            <a:pPr marL="457200" indent="-457200"/>
            <a:r>
              <a:rPr lang="en-US" sz="2400" dirty="0" smtClean="0"/>
              <a:t>Establish an evidence-based standard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Drive reform in turnout manufacturing</a:t>
            </a:r>
          </a:p>
          <a:p>
            <a:endParaRPr lang="en-US" dirty="0"/>
          </a:p>
        </p:txBody>
      </p:sp>
      <p:pic>
        <p:nvPicPr>
          <p:cNvPr id="4" name="Picture 3" descr="C:\Users\stue06060\AppData\Local\Microsoft\Windows\Temporary Internet Files\Content.IE5\4FMARN22\photo.JPG"/>
          <p:cNvPicPr/>
          <p:nvPr/>
        </p:nvPicPr>
        <p:blipFill>
          <a:blip r:embed="rId2" cstate="print"/>
          <a:srcRect t="15498" b="14761"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8229600" cy="28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2.gstatic.com/images?q=tbn:ANd9GcRvfAZd2ds03PUGkzrfi0I869v2vpHlrbaj76ESiAdlzuyQ2Szc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9054"/>
            <a:ext cx="2514600" cy="3357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Phase One “User Satisfaction”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Break In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Primary Set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Real incidents/drills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One “month” operations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Secondary Set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Ten specified workouts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595018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Evaluations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20 Dimensions each for coat and pants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Summarized as a percentage of satisfaction </a:t>
            </a:r>
          </a:p>
        </p:txBody>
      </p:sp>
      <p:pic>
        <p:nvPicPr>
          <p:cNvPr id="2050" name="Picture 2" descr="http://www.vietnow.com/pagesvaret/paperwor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4029075" cy="2371726"/>
          </a:xfrm>
          <a:prstGeom prst="rect">
            <a:avLst/>
          </a:prstGeom>
          <a:noFill/>
        </p:spPr>
      </p:pic>
      <p:pic>
        <p:nvPicPr>
          <p:cNvPr id="2052" name="Picture 4" descr="http://www.expatrescue.com/pics/FireRescueServicesFire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3810000" cy="28575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533876">
            <a:off x="6150896" y="3531688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74%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609601"/>
            <a:ext cx="511175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Phase Two “Head to Head”</a:t>
            </a:r>
          </a:p>
          <a:p>
            <a:pPr lvl="1"/>
            <a:r>
              <a:rPr lang="en-US" dirty="0" smtClean="0"/>
              <a:t>Six CPAT-based stations executed in all turnouts sequentially</a:t>
            </a:r>
          </a:p>
          <a:p>
            <a:pPr lvl="2"/>
            <a:r>
              <a:rPr lang="en-US" dirty="0" smtClean="0"/>
              <a:t>Tailboard step</a:t>
            </a:r>
          </a:p>
          <a:p>
            <a:pPr lvl="2"/>
            <a:r>
              <a:rPr lang="en-US" dirty="0" smtClean="0"/>
              <a:t>Stairclimb</a:t>
            </a:r>
          </a:p>
          <a:p>
            <a:pPr lvl="2"/>
            <a:r>
              <a:rPr lang="en-US" dirty="0" smtClean="0"/>
              <a:t>Ceiling pull</a:t>
            </a:r>
          </a:p>
          <a:p>
            <a:pPr lvl="2"/>
            <a:r>
              <a:rPr lang="en-US" dirty="0" smtClean="0"/>
              <a:t>Crawl</a:t>
            </a:r>
          </a:p>
          <a:p>
            <a:pPr lvl="2"/>
            <a:r>
              <a:rPr lang="en-US" dirty="0" smtClean="0"/>
              <a:t>Lift and drag</a:t>
            </a:r>
          </a:p>
          <a:p>
            <a:pPr lvl="2"/>
            <a:r>
              <a:rPr lang="en-US" dirty="0" smtClean="0"/>
              <a:t>Ladder manipulation</a:t>
            </a:r>
          </a:p>
        </p:txBody>
      </p:sp>
      <p:pic>
        <p:nvPicPr>
          <p:cNvPr id="1026" name="Picture 2" descr="http://www.iaff.org/images/hs/image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3454398" cy="2590800"/>
          </a:xfrm>
          <a:prstGeom prst="rect">
            <a:avLst/>
          </a:prstGeom>
          <a:noFill/>
        </p:spPr>
      </p:pic>
      <p:pic>
        <p:nvPicPr>
          <p:cNvPr id="1028" name="Picture 4" descr="http://www.iaff.org/images/hs/pic0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454398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56388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Choose the highest performing ensemble.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9684CF770F445906F449B09162949" ma:contentTypeVersion="0" ma:contentTypeDescription="Create a new document." ma:contentTypeScope="" ma:versionID="fa70d507b53ce7fa26bdb9c76677a9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e05734162b9d3ce0e61abe7349d46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45E7AC-9EE0-4C05-B4C3-C0AA2A104FED}"/>
</file>

<file path=customXml/itemProps2.xml><?xml version="1.0" encoding="utf-8"?>
<ds:datastoreItem xmlns:ds="http://schemas.openxmlformats.org/officeDocument/2006/customXml" ds:itemID="{76DF2100-B1E7-46C6-9BF0-4CF687F25639}"/>
</file>

<file path=customXml/itemProps3.xml><?xml version="1.0" encoding="utf-8"?>
<ds:datastoreItem xmlns:ds="http://schemas.openxmlformats.org/officeDocument/2006/customXml" ds:itemID="{9809C089-480B-4DD3-AE9C-202F9DB9807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106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South King &amp; Pierce Cooperation </vt:lpstr>
      <vt:lpstr>Cooperative Objectives</vt:lpstr>
      <vt:lpstr>Historical</vt:lpstr>
      <vt:lpstr>Slide 4</vt:lpstr>
      <vt:lpstr>Slide 5</vt:lpstr>
    </vt:vector>
  </TitlesOfParts>
  <Company>Central Pierce Fire &amp; Rescue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stue06060</dc:creator>
  <cp:lastModifiedBy>meng01150</cp:lastModifiedBy>
  <cp:revision>25</cp:revision>
  <dcterms:created xsi:type="dcterms:W3CDTF">2011-12-20T11:58:13Z</dcterms:created>
  <dcterms:modified xsi:type="dcterms:W3CDTF">2013-01-17T15:57:41Z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0x0101009709684CF770F445906F449B09162949</vt:lpwstr>
  </property>
</Properties>
</file>